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microsoft.com/office/2020/02/relationships/classificationlabels" Target="docMetadata/LabelInfo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1"/>
    <p:sldMasterId id="2147483673" r:id="rId2"/>
    <p:sldMasterId id="2147483677" r:id="rId3"/>
  </p:sldMasterIdLst>
  <p:notesMasterIdLst>
    <p:notesMasterId r:id="rId21"/>
  </p:notesMasterIdLst>
  <p:sldIdLst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9" r:id="rId17"/>
    <p:sldId id="281" r:id="rId18"/>
    <p:sldId id="280" r:id="rId19"/>
    <p:sldId id="282" r:id="rId20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133"/>
    <a:srgbClr val="E9C569"/>
    <a:srgbClr val="595D62"/>
    <a:srgbClr val="A8DBDC"/>
    <a:srgbClr val="2F3133"/>
    <a:srgbClr val="3F4245"/>
    <a:srgbClr val="00DABA"/>
    <a:srgbClr val="FFC000"/>
    <a:srgbClr val="3A3C3E"/>
    <a:srgbClr val="FFC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4E92BF-0764-AB4A-997D-BB2F30397083}" v="74" dt="2025-11-19T18:18:29.6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B9631B5-78F2-41C9-869B-9F39066F8104}" styleName="Medium Style 3 –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–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34"/>
    <p:restoredTop sz="94680"/>
  </p:normalViewPr>
  <p:slideViewPr>
    <p:cSldViewPr snapToGrid="0">
      <p:cViewPr varScale="1">
        <p:scale>
          <a:sx n="100" d="100"/>
          <a:sy n="100" d="100"/>
        </p:scale>
        <p:origin x="184" y="1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657C9A-3715-0440-99CF-13E9A687F9D5}" type="datetimeFigureOut">
              <a:rPr lang="en-US" smtClean="0"/>
              <a:t>11/20/25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81BDD-BAC9-A747-B74B-E53EDBE3C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70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11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32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Objective: Introduce context and learning outcomes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37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How do investigators balance their need to solve a crime with our fundamental right to privacy?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64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Objective: Load and inspect the GIAS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4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53656-9BBA-B3D3-71D1-8F3EA0613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AA8F6B-DD1F-C73B-21DC-ED975284FA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B64075-2303-D567-0822-7D401242C6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Objective: Load and inspect the GIAS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4CB0E7-A6AB-8806-8C5C-BD1E98347A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3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61C29-C42B-5159-BADB-CD309DF7B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2E5DC-B49B-0F8E-A573-D9EB57E9C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C23338-D538-9794-6C9C-72ED933383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/>
              <a:t>Objective: Load and inspect the GIAS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D4721-6254-802E-D7B5-1616564CBE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08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Objective: Introduce Folium and create a base map with school markers.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09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88041-1A6B-04FA-0C8A-51C939185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00D6E4-CCAA-259E-5ADB-529714F3E6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570383-533B-E666-A268-D2CFC98E24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Objective: Introduce Folium and create a base map with school markers.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0F52B-9F72-571B-84EE-926AC68C89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46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stackoverflow.com</a:t>
            </a:r>
            <a:r>
              <a:rPr lang="en-GB" dirty="0"/>
              <a:t>/questions/53721079/python-folium-icon-list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81BDD-BAC9-A747-B74B-E53EDBE3CD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4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2F31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1AD10-7C1E-4FEB-4FA8-469F905174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0E8B51-A14F-3266-2C4C-7109A5C6BFA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999" y="3816626"/>
            <a:ext cx="9150625" cy="10118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z="2400"/>
              <a:t>Presented by: Dr / Professor &lt;FNAME&gt; &lt;LNAME&gt;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E24AB9B-E25F-1153-19D2-9C3800921C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762104" y="6356350"/>
            <a:ext cx="548364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4AC28DE1-5162-1D5E-81C4-82C6DF9E4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4626" y="6356350"/>
            <a:ext cx="679174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512958"/>
                </a:solidFill>
                <a:latin typeface="+mn-lt"/>
              </a:defRPr>
            </a:lvl1pPr>
          </a:lstStyle>
          <a:p>
            <a:fld id="{81347FE4-3E00-2940-ABE8-EF327BDF1357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902953-7A0D-836F-FDF2-67231C6DFB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6256933"/>
            <a:ext cx="10700084" cy="601067"/>
          </a:xfrm>
          <a:prstGeom prst="rect">
            <a:avLst/>
          </a:prstGeom>
          <a:solidFill>
            <a:srgbClr val="2F3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n-lt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CB6F2E-7687-B828-CB05-95747CCBB6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3999" y="5089525"/>
            <a:ext cx="9150625" cy="44529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sz="2800"/>
              <a:t>Part: &lt;Number&gt;</a:t>
            </a:r>
          </a:p>
        </p:txBody>
      </p:sp>
    </p:spTree>
    <p:extLst>
      <p:ext uri="{BB962C8B-B14F-4D97-AF65-F5344CB8AC3E}">
        <p14:creationId xmlns:p14="http://schemas.microsoft.com/office/powerpoint/2010/main" val="1817017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8201" y="5503864"/>
            <a:ext cx="10515600" cy="365125"/>
          </a:xfrm>
        </p:spPr>
        <p:txBody>
          <a:bodyPr/>
          <a:lstStyle>
            <a:lvl1pPr marL="0" indent="0">
              <a:buNone/>
              <a:defRPr sz="16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ED4A28-BFC0-3201-E038-7852743302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816767"/>
            <a:ext cx="10515599" cy="3546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4B5BA6E-486A-2B4F-D512-6B09FA44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8472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8201" y="5503864"/>
            <a:ext cx="10515600" cy="365125"/>
          </a:xfrm>
        </p:spPr>
        <p:txBody>
          <a:bodyPr/>
          <a:lstStyle>
            <a:lvl1pPr marL="0" indent="0">
              <a:buNone/>
              <a:defRPr sz="16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E91EA2B0-E79F-13E4-CC3A-02D3E6C035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1828801"/>
            <a:ext cx="10515600" cy="3546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chart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4737C8F-1B28-9BF1-70CA-A3278F33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6167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F4500-A820-A9C2-ACD2-5D8F30143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6462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vox basic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72F2E-3F20-0DC0-CFA3-D11D49B01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D3D74-F972-E096-E828-44B6C11A3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3657D-8E22-4681-BD7E-16E8F6F56673}" type="datetimeFigureOut">
              <a:rPr lang="en-FI" smtClean="0"/>
              <a:t>11/20/25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87A18-8950-3A86-D6FB-14BF0F08B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9F6BC-1B26-1DC3-0C4B-4C12F07C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D3D6-B89C-4D82-B254-B84B3D342745}" type="slidenum">
              <a:rPr lang="en-FI" smtClean="0"/>
              <a:t>‹#›</a:t>
            </a:fld>
            <a:endParaRPr lang="en-FI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CADAFE8-3608-FDE7-C3ED-12BD6811F7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798320"/>
            <a:ext cx="10515600" cy="44297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971804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1A7B-7897-92B8-0218-2FD7D7583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0C271-F7D1-DD42-F98D-7F7AAAB7F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46E26F-94A4-7FD0-AF2A-33958493AB42}"/>
              </a:ext>
            </a:extLst>
          </p:cNvPr>
          <p:cNvSpPr txBox="1"/>
          <p:nvPr userDrawn="1"/>
        </p:nvSpPr>
        <p:spPr>
          <a:xfrm>
            <a:off x="838200" y="6352143"/>
            <a:ext cx="2026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>
                <a:solidFill>
                  <a:srgbClr val="747577"/>
                </a:solidFill>
                <a:latin typeface="+mn-lt"/>
              </a:rPr>
              <a:t>Edge Hill University</a:t>
            </a:r>
          </a:p>
        </p:txBody>
      </p:sp>
    </p:spTree>
    <p:extLst>
      <p:ext uri="{BB962C8B-B14F-4D97-AF65-F5344CB8AC3E}">
        <p14:creationId xmlns:p14="http://schemas.microsoft.com/office/powerpoint/2010/main" val="4194227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A8D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1AD10-7C1E-4FEB-4FA8-469F905174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rgbClr val="2F3133"/>
                </a:solidFill>
                <a:latin typeface="+mn-lt"/>
              </a:defRPr>
            </a:lvl1pPr>
          </a:lstStyle>
          <a:p>
            <a:r>
              <a:rPr lang="en-GB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0E8B51-A14F-3266-2C4C-7109A5C6BFA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999" y="3816626"/>
            <a:ext cx="9150625" cy="101184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rgbClr val="2F3133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z="2400"/>
              <a:t>Presented by: Dr / Professor &lt;FNAME&gt; &lt;LNAME&gt;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E24AB9B-E25F-1153-19D2-9C3800921C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762104" y="6356350"/>
            <a:ext cx="548364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4AC28DE1-5162-1D5E-81C4-82C6DF9E4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4626" y="6356350"/>
            <a:ext cx="679174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512958"/>
                </a:solidFill>
                <a:latin typeface="+mn-lt"/>
              </a:defRPr>
            </a:lvl1pPr>
          </a:lstStyle>
          <a:p>
            <a:fld id="{81347FE4-3E00-2940-ABE8-EF327BDF1357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2CB6F2E-7687-B828-CB05-95747CCBB6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3999" y="5089525"/>
            <a:ext cx="9150625" cy="44529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rgbClr val="2F3133"/>
                </a:solidFill>
                <a:latin typeface="+mn-lt"/>
              </a:defRPr>
            </a:lvl1pPr>
          </a:lstStyle>
          <a:p>
            <a:r>
              <a:rPr lang="en-GB" sz="2800"/>
              <a:t>Part: &lt;Number&gt;</a:t>
            </a:r>
          </a:p>
        </p:txBody>
      </p:sp>
    </p:spTree>
    <p:extLst>
      <p:ext uri="{BB962C8B-B14F-4D97-AF65-F5344CB8AC3E}">
        <p14:creationId xmlns:p14="http://schemas.microsoft.com/office/powerpoint/2010/main" val="25774754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rgbClr val="A8DB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1307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1A7B-7897-92B8-0218-2FD7D7583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0C271-F7D1-DD42-F98D-7F7AAAB7F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75335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4306F-2D83-FB09-295E-624CF81A4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DB501-EA7B-2874-69EE-C66760AAF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87732-B24E-3F6F-AD13-D698D8B19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5027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F4500-A820-A9C2-ACD2-5D8F30143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469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rgbClr val="2F31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F6BA985-454E-D1FD-6F60-AFFC1A118A4F}"/>
              </a:ext>
            </a:extLst>
          </p:cNvPr>
          <p:cNvSpPr txBox="1">
            <a:spLocks/>
          </p:cNvSpPr>
          <p:nvPr userDrawn="1"/>
        </p:nvSpPr>
        <p:spPr>
          <a:xfrm>
            <a:off x="4065104" y="365126"/>
            <a:ext cx="7288696" cy="874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GB">
                <a:latin typeface="Andale Mono" panose="020B0509000000000004" pitchFamily="49" charset="0"/>
              </a:rPr>
              <a:t>Presentation Complete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623C561-2C25-707E-7E47-FF3A59C8EC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4000" y="1610139"/>
            <a:ext cx="9144000" cy="357781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  <a:latin typeface="Andale Mono" panose="020B0509000000000004" pitchFamily="49" charset="0"/>
              </a:defRPr>
            </a:lvl1pPr>
            <a:lvl2pPr>
              <a:defRPr sz="2400">
                <a:solidFill>
                  <a:schemeClr val="bg1"/>
                </a:solidFill>
                <a:latin typeface="Andale Mono" panose="020B0509000000000004" pitchFamily="49" charset="0"/>
              </a:defRPr>
            </a:lvl2pPr>
            <a:lvl3pPr>
              <a:defRPr sz="2400">
                <a:solidFill>
                  <a:schemeClr val="bg1"/>
                </a:solidFill>
                <a:latin typeface="Andale Mono" panose="020B0509000000000004" pitchFamily="49" charset="0"/>
              </a:defRPr>
            </a:lvl3pPr>
            <a:lvl4pPr>
              <a:defRPr sz="2400">
                <a:solidFill>
                  <a:schemeClr val="bg1"/>
                </a:solidFill>
                <a:latin typeface="Andale Mono" panose="020B0509000000000004" pitchFamily="49" charset="0"/>
              </a:defRPr>
            </a:lvl4pPr>
            <a:lvl5pPr>
              <a:defRPr sz="2400">
                <a:solidFill>
                  <a:schemeClr val="bg1"/>
                </a:solidFill>
                <a:latin typeface="Andale Mono" panose="020B0509000000000004" pitchFamily="49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474B3D8-B401-4A45-1FCD-885E35FA18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24000" y="5456238"/>
            <a:ext cx="9144000" cy="9144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Andale Mono" panose="020B0509000000000004" pitchFamily="49" charset="0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Next time</a:t>
            </a:r>
          </a:p>
        </p:txBody>
      </p:sp>
    </p:spTree>
    <p:extLst>
      <p:ext uri="{BB962C8B-B14F-4D97-AF65-F5344CB8AC3E}">
        <p14:creationId xmlns:p14="http://schemas.microsoft.com/office/powerpoint/2010/main" val="368142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1A7B-7897-92B8-0218-2FD7D7583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0C271-F7D1-DD42-F98D-7F7AAAB7F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4776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para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4306F-2D83-FB09-295E-624CF81A4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DB501-EA7B-2874-69EE-C66760AAF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87732-B24E-3F6F-AD13-D698D8B19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2285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ragraphs with sub-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4306F-2D83-FB09-295E-624CF81A4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DB501-EA7B-2874-69EE-C66760AAF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54442"/>
            <a:ext cx="5181600" cy="3722521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87732-B24E-3F6F-AD13-D698D8B19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54442"/>
            <a:ext cx="5181600" cy="3722521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497C2D-A855-1C71-ABC5-EE97F9C5D7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199" y="1872245"/>
            <a:ext cx="5181599" cy="483557"/>
          </a:xfrm>
        </p:spPr>
        <p:txBody>
          <a:bodyPr/>
          <a:lstStyle>
            <a:lvl1pPr marL="0" indent="0">
              <a:buNone/>
              <a:defRPr sz="3200">
                <a:latin typeface="+mn-lt"/>
              </a:defRPr>
            </a:lvl1pPr>
          </a:lstStyle>
          <a:p>
            <a:r>
              <a:rPr lang="en-GB" sz="2800" b="1">
                <a:latin typeface="Helvetica" pitchFamily="2" charset="0"/>
              </a:rPr>
              <a:t>Sub-heading one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C4BD3BA5-0EAE-3DA6-D28C-574B316149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1872244"/>
            <a:ext cx="5181599" cy="483557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GB" sz="2800" b="1">
                <a:latin typeface="Helvetica" pitchFamily="2" charset="0"/>
              </a:rPr>
              <a:t>Sub-heading two</a:t>
            </a:r>
          </a:p>
        </p:txBody>
      </p:sp>
    </p:spTree>
    <p:extLst>
      <p:ext uri="{BB962C8B-B14F-4D97-AF65-F5344CB8AC3E}">
        <p14:creationId xmlns:p14="http://schemas.microsoft.com/office/powerpoint/2010/main" val="3585267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with right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FC40-31A0-95B2-1A1C-9C9C6F273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368" y="1816768"/>
            <a:ext cx="7024020" cy="4044282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5503863"/>
            <a:ext cx="3198811" cy="365125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12E82EB-D109-B51C-D79F-9D9F3738F6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6612" y="1816767"/>
            <a:ext cx="3201987" cy="358541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9795D05-9634-57E8-5EE1-8CAE90298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8929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eft with right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FC40-31A0-95B2-1A1C-9C9C6F273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1368" y="1816768"/>
            <a:ext cx="7024020" cy="4044282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5503863"/>
            <a:ext cx="3198811" cy="365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C671E1ED-FE7E-C988-0520-FBDD3DF67A5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6612" y="1816768"/>
            <a:ext cx="3198810" cy="3561347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532E10A-E57B-3EFC-B85E-13FB5473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055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 with right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FC40-31A0-95B2-1A1C-9C9C6F273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768"/>
            <a:ext cx="6994358" cy="4044282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154989" y="5503864"/>
            <a:ext cx="3198811" cy="36512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12E82EB-D109-B51C-D79F-9D9F3738F6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51813" y="1816768"/>
            <a:ext cx="3201987" cy="358541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916C8A7-81F3-17D8-91B9-A6D62D8DB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405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right with right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AFC40-31A0-95B2-1A1C-9C9C6F273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768"/>
            <a:ext cx="6994358" cy="4044282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FD9CA0-8D94-3ED5-82B3-0FE2F429DC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154989" y="5503864"/>
            <a:ext cx="3198811" cy="365125"/>
          </a:xfrm>
        </p:spPr>
        <p:txBody>
          <a:bodyPr>
            <a:noAutofit/>
          </a:bodyPr>
          <a:lstStyle>
            <a:lvl1pPr marL="0" indent="0">
              <a:buNone/>
              <a:defRPr sz="1200"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Figure1. Description of figure.</a:t>
            </a:r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80B1F573-037D-9CE9-FAB7-345D338E4399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154988" y="1816767"/>
            <a:ext cx="3198811" cy="3597443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icon to add chart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3941CCC-1BEA-8F1F-E256-DE0B8AD5B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592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B1FF16-93C1-00A4-533B-28F12A8A0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3200" cy="1429200"/>
          </a:xfrm>
          <a:prstGeom prst="rect">
            <a:avLst/>
          </a:prstGeom>
          <a:solidFill>
            <a:srgbClr val="2F3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07369-CB2A-9036-BB58-5D9BEFE4C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D0E02-E3E9-511C-8A51-0CCDE402E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pic>
        <p:nvPicPr>
          <p:cNvPr id="9" name="Picture 8" descr="The logo for the Department of Computer science at Edge Hill University.">
            <a:extLst>
              <a:ext uri="{FF2B5EF4-FFF2-40B4-BE49-F238E27FC236}">
                <a16:creationId xmlns:a16="http://schemas.microsoft.com/office/drawing/2014/main" id="{D23EA140-4CA6-9EB7-FE7D-39BF505E68F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2" y="319087"/>
            <a:ext cx="3390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31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2" r:id="rId12"/>
    <p:sldLayoutId id="2147483690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10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B1FF16-93C1-00A4-533B-28F12A8A0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200" y="525011"/>
            <a:ext cx="12193200" cy="1429200"/>
          </a:xfrm>
          <a:prstGeom prst="rect">
            <a:avLst/>
          </a:prstGeom>
          <a:solidFill>
            <a:srgbClr val="2F3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07369-CB2A-9036-BB58-5D9BEFE4C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904" y="890137"/>
            <a:ext cx="7288696" cy="874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D0E02-E3E9-511C-8A51-0CCDE402E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33599"/>
            <a:ext cx="10515600" cy="40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pic>
        <p:nvPicPr>
          <p:cNvPr id="9" name="Picture 8" descr="The logo for the Department of Computer science at Edge Hill University.">
            <a:extLst>
              <a:ext uri="{FF2B5EF4-FFF2-40B4-BE49-F238E27FC236}">
                <a16:creationId xmlns:a16="http://schemas.microsoft.com/office/drawing/2014/main" id="{D23EA140-4CA6-9EB7-FE7D-39BF505E68F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02" y="844098"/>
            <a:ext cx="33909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497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pct10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B1FF16-93C1-00A4-533B-28F12A8A0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3200" cy="1429200"/>
          </a:xfrm>
          <a:prstGeom prst="rect">
            <a:avLst/>
          </a:prstGeom>
          <a:solidFill>
            <a:srgbClr val="A8DB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C07369-CB2A-9036-BB58-5D9BEFE4C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104" y="365126"/>
            <a:ext cx="7288696" cy="874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D0E02-E3E9-511C-8A51-0CCDE402E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pic>
        <p:nvPicPr>
          <p:cNvPr id="9" name="Picture 8" descr="The logo for the Department of Computer science at Edge Hill University.">
            <a:extLst>
              <a:ext uri="{FF2B5EF4-FFF2-40B4-BE49-F238E27FC236}">
                <a16:creationId xmlns:a16="http://schemas.microsoft.com/office/drawing/2014/main" id="{D23EA140-4CA6-9EB7-FE7D-39BF505E68F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alphaModFix/>
            <a:lum bright="-100000" contras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2" y="319087"/>
            <a:ext cx="3390900" cy="7239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2037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9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F3133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opesr@edgehill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9">
            <a:extLst>
              <a:ext uri="{FF2B5EF4-FFF2-40B4-BE49-F238E27FC236}">
                <a16:creationId xmlns:a16="http://schemas.microsoft.com/office/drawing/2014/main" id="{D8515472-4908-A494-E4D4-C6DE0C063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1" y="1160772"/>
            <a:ext cx="2777085" cy="5697227"/>
          </a:xfrm>
          <a:noFill/>
        </p:spPr>
        <p:txBody>
          <a:bodyPr anchor="ctr">
            <a:normAutofit/>
          </a:bodyPr>
          <a:lstStyle/>
          <a:p>
            <a:r>
              <a:rPr lang="en-GB" sz="2800" b="1" noProof="0">
                <a:latin typeface="+mn-lt"/>
              </a:rPr>
              <a:t>Ricardo Lopes</a:t>
            </a:r>
          </a:p>
          <a:p>
            <a:r>
              <a:rPr lang="en-GB" sz="1800" b="1" u="sng">
                <a:solidFill>
                  <a:srgbClr val="A8DBDC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lopesr@edgehill.ac.uk</a:t>
            </a:r>
            <a:endParaRPr lang="en-GB" sz="1800" b="1" u="sng">
              <a:solidFill>
                <a:srgbClr val="A8DBDC"/>
              </a:solidFill>
              <a:latin typeface="+mn-lt"/>
            </a:endParaRPr>
          </a:p>
          <a:p>
            <a:r>
              <a:rPr lang="en-GB" sz="1800" b="1">
                <a:latin typeface="+mn-lt"/>
              </a:rPr>
              <a:t>THF10</a:t>
            </a:r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CDCF525-EBAC-CCBA-C622-F8323093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0833" y="2181034"/>
            <a:ext cx="5896295" cy="3656701"/>
          </a:xfrm>
        </p:spPr>
        <p:txBody>
          <a:bodyPr>
            <a:normAutofit/>
          </a:bodyPr>
          <a:lstStyle/>
          <a:p>
            <a:r>
              <a:rPr lang="en-GB" sz="4000" noProof="0" dirty="0">
                <a:latin typeface="+mn-lt"/>
              </a:rPr>
              <a:t>GIAS</a:t>
            </a:r>
            <a:r>
              <a:rPr lang="en-GB" sz="4000" dirty="0"/>
              <a:t> Geospatial Analysis with Python</a:t>
            </a:r>
            <a:endParaRPr lang="en-GB" sz="4000" noProof="0" dirty="0">
              <a:latin typeface="+mn-lt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2298AAB-D9E0-5B15-261C-19EA498D4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799644" y="1160773"/>
            <a:ext cx="0" cy="5697227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40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CD2BE-85D4-9200-8643-CAC9901CB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0636AC0-787E-623C-09D3-8A1C38609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97183" y="2400160"/>
            <a:ext cx="582191" cy="276779"/>
          </a:xfrm>
          <a:prstGeom prst="roundRect">
            <a:avLst/>
          </a:prstGeom>
          <a:solidFill>
            <a:srgbClr val="E9C569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FA1AC-9936-1C88-9624-43E9D9D6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Converting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9CB51-EBA1-92A4-B09A-B9A9E710B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808" y="1448403"/>
            <a:ext cx="11476383" cy="874128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GB" sz="1600" dirty="0"/>
              <a:t>The GIAS dataset includes Easting and Northing coordinates (British National Grid (BNG) coordinates), not latitude/longitude.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GB" sz="1600" dirty="0"/>
              <a:t>So, we will need to convert Easting and Northing → Latitude and Longitude before mapping.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3E368E-CF8D-11E3-9701-A3E4B384BED2}"/>
              </a:ext>
            </a:extLst>
          </p:cNvPr>
          <p:cNvSpPr txBox="1"/>
          <p:nvPr/>
        </p:nvSpPr>
        <p:spPr>
          <a:xfrm>
            <a:off x="357808" y="2353778"/>
            <a:ext cx="11476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GB" sz="1600" dirty="0"/>
              <a:t>You can use </a:t>
            </a:r>
            <a:r>
              <a:rPr lang="en-GB" sz="1600" dirty="0" err="1"/>
              <a:t>pyproj</a:t>
            </a:r>
            <a:r>
              <a:rPr lang="en-GB" sz="1600" dirty="0"/>
              <a:t> (a geospatial projection library) to convert from OSGB36 (EPSG:27700) to WGS84 (EPSG:4326), which is used by Google Maps and Folium.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CA407-9CE6-6A49-4C3C-3AA5EA15FFF1}"/>
              </a:ext>
            </a:extLst>
          </p:cNvPr>
          <p:cNvSpPr txBox="1"/>
          <p:nvPr/>
        </p:nvSpPr>
        <p:spPr>
          <a:xfrm>
            <a:off x="2137698" y="3041373"/>
            <a:ext cx="7916602" cy="276999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pip install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pyproj</a:t>
            </a:r>
            <a:endParaRPr lang="en-GB" sz="12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1C7AF-3B57-B9ED-0D27-A7F94E32A639}"/>
              </a:ext>
            </a:extLst>
          </p:cNvPr>
          <p:cNvSpPr txBox="1"/>
          <p:nvPr/>
        </p:nvSpPr>
        <p:spPr>
          <a:xfrm>
            <a:off x="869673" y="3823369"/>
            <a:ext cx="10452652" cy="2308324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from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pyproj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</a:t>
            </a: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Create a transformer from British National Grid (EPSG:27700) to WGS84 (EPSG:4326)</a:t>
            </a:r>
            <a:br>
              <a:rPr lang="en-GB" sz="1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 =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Transformer.from_crs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"epsg:27700"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"epsg:4326"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always_xy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Apply the transformation</a:t>
            </a:r>
            <a:br>
              <a:rPr lang="en-GB" sz="1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"Longitude"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"Latitude"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transformer.transform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"Easting"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r>
              <a:rPr lang="en-GB" sz="1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1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"Northing"</a:t>
            </a: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b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00612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DC745-40FD-885F-AA4B-CE0913A7E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Creating a Basic Interactive Map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1F912B-F87E-F94D-1E36-8D7C1E9D56C7}"/>
              </a:ext>
            </a:extLst>
          </p:cNvPr>
          <p:cNvSpPr txBox="1"/>
          <p:nvPr/>
        </p:nvSpPr>
        <p:spPr>
          <a:xfrm>
            <a:off x="1937716" y="1783893"/>
            <a:ext cx="8316567" cy="4708981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 = </a:t>
            </a: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folium.Map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20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</a:t>
            </a:r>
            <a:r>
              <a:rPr lang="en-GB" sz="20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53.55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GB" sz="20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2.87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20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zoom_start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20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6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20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20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20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20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20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20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'blue'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20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m.save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20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20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"Map created: </a:t>
            </a:r>
            <a:r>
              <a:rPr lang="en-GB" sz="20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20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8167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A07A3-F67A-201A-D3BB-94D57C75F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F825D-03CC-DFE1-F7BD-4123974CE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Creating a Basic Interactive Map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B3E1C9-0D66-151E-028C-E3A89E7DE6AB}"/>
              </a:ext>
            </a:extLst>
          </p:cNvPr>
          <p:cNvSpPr txBox="1"/>
          <p:nvPr/>
        </p:nvSpPr>
        <p:spPr>
          <a:xfrm>
            <a:off x="800100" y="1997839"/>
            <a:ext cx="5295900" cy="286232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folium.Map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</a:t>
            </a:r>
            <a:r>
              <a:rPr lang="en-GB" sz="12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53.55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GB" sz="12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2.87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zoom_start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6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'blue'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m.save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"Map created: 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908F49-7A2A-20E8-B071-0C7F4F49C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802" y="1387625"/>
            <a:ext cx="5441140" cy="560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205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A6800-9682-C65C-FB5E-2E62BA995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Data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0BFDC1-DE13-BAE9-DDD2-724C7B941B49}"/>
              </a:ext>
            </a:extLst>
          </p:cNvPr>
          <p:cNvSpPr txBox="1"/>
          <p:nvPr/>
        </p:nvSpPr>
        <p:spPr>
          <a:xfrm>
            <a:off x="361120" y="1691560"/>
            <a:ext cx="5941944" cy="4385816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latin typeface="Andale Mono" panose="020B0509000000000004" pitchFamily="49" charset="0"/>
              </a:rPr>
              <a:t>from </a:t>
            </a:r>
            <a:r>
              <a:rPr lang="en-GB" sz="900" dirty="0" err="1">
                <a:solidFill>
                  <a:srgbClr val="A9B7C6"/>
                </a:solidFill>
                <a:latin typeface="Andale Mono" panose="020B0509000000000004" pitchFamily="49" charset="0"/>
              </a:rPr>
              <a:t>pyproj</a:t>
            </a:r>
            <a:r>
              <a:rPr lang="en-GB" sz="900" dirty="0">
                <a:solidFill>
                  <a:srgbClr val="A9B7C6"/>
                </a:solidFill>
                <a:latin typeface="Andale Mono" panose="020B0509000000000004" pitchFamily="49" charset="0"/>
              </a:rPr>
              <a:t> </a:t>
            </a:r>
            <a:r>
              <a:rPr lang="en-GB" sz="9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900" dirty="0">
                <a:solidFill>
                  <a:srgbClr val="A9B7C6"/>
                </a:solidFill>
                <a:latin typeface="Andale Mono" panose="020B0509000000000004" pitchFamily="49" charset="0"/>
              </a:rPr>
              <a:t>Transformer</a:t>
            </a:r>
          </a:p>
          <a:p>
            <a:pPr>
              <a:buNone/>
            </a:pPr>
            <a:r>
              <a:rPr lang="en-GB" sz="9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900" dirty="0">
                <a:solidFill>
                  <a:srgbClr val="A9B7C6"/>
                </a:solidFill>
                <a:latin typeface="Andale Mono" panose="020B0509000000000004" pitchFamily="49" charset="0"/>
              </a:rPr>
              <a:t>folium</a:t>
            </a:r>
          </a:p>
          <a:p>
            <a:pPr>
              <a:buNone/>
            </a:pP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low_memory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False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Create a transformer from British National Grid (EPSG:27700) to WGS84 (EPSG:4326)</a:t>
            </a:r>
            <a:b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Transformer.from_crs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"epsg:27700"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"epsg:4326"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always_xy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Apply the transformation</a:t>
            </a:r>
            <a:br>
              <a:rPr lang="en-GB" sz="9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"Longitude"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"Latitude"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transformer.transform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"Easting"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"Northing"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folium.Map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</a:t>
            </a:r>
            <a:r>
              <a:rPr lang="en-GB" sz="9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53.55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GB" sz="9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2.87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zoom_start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10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9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buNone/>
            </a:pP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'blue'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9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buNone/>
            </a:pP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m.save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"Map created: 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FD7E00-5177-24B3-20B8-E5D97EC56827}"/>
              </a:ext>
            </a:extLst>
          </p:cNvPr>
          <p:cNvSpPr txBox="1"/>
          <p:nvPr/>
        </p:nvSpPr>
        <p:spPr>
          <a:xfrm>
            <a:off x="6883676" y="1691560"/>
            <a:ext cx="4947203" cy="36933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'#448AFF'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'#1565C0'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'#009688'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'#8BC34A'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'#FFC107'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'#FF9800'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'#F44336'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'#AD1457'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6100C1-AF19-BFD0-0DD5-628F8CD74CF9}"/>
              </a:ext>
            </a:extLst>
          </p:cNvPr>
          <p:cNvSpPr txBox="1"/>
          <p:nvPr/>
        </p:nvSpPr>
        <p:spPr>
          <a:xfrm>
            <a:off x="6883676" y="2938054"/>
            <a:ext cx="4947204" cy="36933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D192B0-503A-732F-1114-EFAF7CF91D2F}"/>
              </a:ext>
            </a:extLst>
          </p:cNvPr>
          <p:cNvSpPr txBox="1"/>
          <p:nvPr/>
        </p:nvSpPr>
        <p:spPr>
          <a:xfrm>
            <a:off x="6883676" y="2384057"/>
            <a:ext cx="4947203" cy="23083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def </a:t>
            </a:r>
            <a:r>
              <a:rPr lang="en-GB" sz="900" dirty="0" err="1">
                <a:solidFill>
                  <a:srgbClr val="FFC66D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map_object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title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items_dict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position=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bottomleft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350A2-F44A-76C1-0A01-7188534649AB}"/>
              </a:ext>
            </a:extLst>
          </p:cNvPr>
          <p:cNvSpPr txBox="1"/>
          <p:nvPr/>
        </p:nvSpPr>
        <p:spPr>
          <a:xfrm>
            <a:off x="6883676" y="3630552"/>
            <a:ext cx="4947203" cy="2446824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{}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9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"School Types"</a:t>
            </a:r>
            <a:r>
              <a:rPr lang="en-GB" sz="9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9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9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28396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2E0EA-17FC-E8D0-6495-86849C870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A41AA8-6D5B-8DFC-BFE1-147208C559DB}"/>
              </a:ext>
            </a:extLst>
          </p:cNvPr>
          <p:cNvSpPr txBox="1"/>
          <p:nvPr/>
        </p:nvSpPr>
        <p:spPr>
          <a:xfrm>
            <a:off x="372655" y="2230169"/>
            <a:ext cx="6297086" cy="4262705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from </a:t>
            </a:r>
            <a:r>
              <a:rPr lang="en-GB" sz="600" dirty="0" err="1">
                <a:solidFill>
                  <a:srgbClr val="A9B7C6"/>
                </a:solidFill>
                <a:latin typeface="Andale Mono" panose="020B0509000000000004" pitchFamily="49" charset="0"/>
              </a:rPr>
              <a:t>pyproj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 </a:t>
            </a: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Transformer</a:t>
            </a:r>
          </a:p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folium</a:t>
            </a:r>
          </a:p>
          <a:p>
            <a:pPr>
              <a:spcBef>
                <a:spcPts val="3000"/>
              </a:spcBef>
              <a:buNone/>
            </a:pP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low_memory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False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Create a transformer from British National Grid (EPSG:27700) to WGS84 (EPSG:4326)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Transformer.from_crs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"epsg:27700"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"epsg:4326"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always_xy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Apply the transformation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"Longitude"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"Latitude"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transformer.transform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"Easting"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"Northing"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53.55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2.87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zoom_start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10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6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spcBef>
                <a:spcPts val="1800"/>
              </a:spcBef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'blue'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6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spcBef>
                <a:spcPts val="5400"/>
              </a:spcBef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m.save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"Map created: 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9062EE-D025-8843-EAD9-5ECD0763C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Data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A373A5-BF9E-E422-E408-07CED45686AA}"/>
              </a:ext>
            </a:extLst>
          </p:cNvPr>
          <p:cNvSpPr txBox="1"/>
          <p:nvPr/>
        </p:nvSpPr>
        <p:spPr>
          <a:xfrm>
            <a:off x="372654" y="2570893"/>
            <a:ext cx="5043587" cy="184666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'#448AFF'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'#1565C0'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'#009688'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'#8BC34A'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'#FFC107'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'#FF9800'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'#F44336'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'#AD1457'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866AAB-D1B2-4034-B32E-AB7FA41124A3}"/>
              </a:ext>
            </a:extLst>
          </p:cNvPr>
          <p:cNvSpPr txBox="1"/>
          <p:nvPr/>
        </p:nvSpPr>
        <p:spPr>
          <a:xfrm>
            <a:off x="372654" y="2764893"/>
            <a:ext cx="3385685" cy="184666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def </a:t>
            </a:r>
            <a:r>
              <a:rPr lang="en-GB" sz="600" dirty="0" err="1">
                <a:solidFill>
                  <a:srgbClr val="FFC66D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map_object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title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items_dict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position=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bottomleft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867030-3825-CFC5-EA1F-BAF55B863998}"/>
              </a:ext>
            </a:extLst>
          </p:cNvPr>
          <p:cNvSpPr txBox="1"/>
          <p:nvPr/>
        </p:nvSpPr>
        <p:spPr>
          <a:xfrm>
            <a:off x="372654" y="4483806"/>
            <a:ext cx="2874241" cy="1661993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{}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"School Types"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C8EE7A-8051-A291-32C5-691DA87EE84D}"/>
              </a:ext>
            </a:extLst>
          </p:cNvPr>
          <p:cNvSpPr txBox="1"/>
          <p:nvPr/>
        </p:nvSpPr>
        <p:spPr>
          <a:xfrm>
            <a:off x="372654" y="3338630"/>
            <a:ext cx="6297087" cy="184666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E9C569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72A611-93B2-58AE-3920-5F7AAF190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482" y="1316537"/>
            <a:ext cx="5633906" cy="58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40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2CDB8-ACAC-7A77-1554-6990FD9AA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219C9B-38FC-6CF3-6B54-ADB9E0964EC8}"/>
              </a:ext>
            </a:extLst>
          </p:cNvPr>
          <p:cNvSpPr txBox="1"/>
          <p:nvPr/>
        </p:nvSpPr>
        <p:spPr>
          <a:xfrm>
            <a:off x="372655" y="2230169"/>
            <a:ext cx="6297086" cy="4262705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from </a:t>
            </a:r>
            <a:r>
              <a:rPr lang="en-GB" sz="600" dirty="0" err="1">
                <a:solidFill>
                  <a:srgbClr val="A9B7C6"/>
                </a:solidFill>
                <a:latin typeface="Andale Mono" panose="020B0509000000000004" pitchFamily="49" charset="0"/>
              </a:rPr>
              <a:t>pyproj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 </a:t>
            </a: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Transformer</a:t>
            </a:r>
          </a:p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latin typeface="Andale Mono" panose="020B0509000000000004" pitchFamily="49" charset="0"/>
              </a:rPr>
              <a:t>import </a:t>
            </a:r>
            <a:r>
              <a:rPr lang="en-GB" sz="600" dirty="0">
                <a:solidFill>
                  <a:srgbClr val="A9B7C6"/>
                </a:solidFill>
                <a:latin typeface="Andale Mono" panose="020B0509000000000004" pitchFamily="49" charset="0"/>
              </a:rPr>
              <a:t>folium</a:t>
            </a:r>
          </a:p>
          <a:p>
            <a:pPr>
              <a:spcBef>
                <a:spcPts val="3000"/>
              </a:spcBef>
              <a:buNone/>
            </a:pP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low_memory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False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Create a transformer from British National Grid (EPSG:27700) to WGS84 (EPSG:4326)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Transformer.from_crs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"epsg:27700"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"epsg:4326"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always_xy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Apply the transformation</a:t>
            </a:r>
            <a:br>
              <a:rPr lang="en-GB" sz="6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"Longitude"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"Latitude"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transformer.transform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"Easting"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"Northing"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].values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53.55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-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2.87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zoom_start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10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6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spcBef>
                <a:spcPts val="1800"/>
              </a:spcBef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'blue'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6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  <a:p>
            <a:pPr>
              <a:spcBef>
                <a:spcPts val="5400"/>
              </a:spcBef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m.save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"Map created: 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schools_map.html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DED00-D296-4E5C-5151-8081B22E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Data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66455B-46E1-C9A1-FD97-678E198FE080}"/>
              </a:ext>
            </a:extLst>
          </p:cNvPr>
          <p:cNvSpPr txBox="1"/>
          <p:nvPr/>
        </p:nvSpPr>
        <p:spPr>
          <a:xfrm>
            <a:off x="372654" y="2570893"/>
            <a:ext cx="5043587" cy="184666"/>
          </a:xfrm>
          <a:prstGeom prst="rect">
            <a:avLst/>
          </a:prstGeom>
          <a:solidFill>
            <a:srgbClr val="2E3133"/>
          </a:solidFill>
          <a:ln w="38100" cap="rnd">
            <a:noFill/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'#448AFF'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'#1565C0'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'#009688'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'#8BC34A'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'#FFC107'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'#FF9800'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'#F44336'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'#AD1457'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F2C9B2-7C6D-02C3-07ED-F729E092FC01}"/>
              </a:ext>
            </a:extLst>
          </p:cNvPr>
          <p:cNvSpPr txBox="1"/>
          <p:nvPr/>
        </p:nvSpPr>
        <p:spPr>
          <a:xfrm>
            <a:off x="372654" y="2764893"/>
            <a:ext cx="3385685" cy="184666"/>
          </a:xfrm>
          <a:prstGeom prst="rect">
            <a:avLst/>
          </a:prstGeom>
          <a:solidFill>
            <a:srgbClr val="2E3133"/>
          </a:solidFill>
          <a:ln w="38100" cap="rnd">
            <a:noFill/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def </a:t>
            </a:r>
            <a:r>
              <a:rPr lang="en-GB" sz="600" dirty="0" err="1">
                <a:solidFill>
                  <a:srgbClr val="FFC66D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map_object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title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items_dict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position=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bottomleft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BAB905-835C-7238-EA09-6995E6A087BE}"/>
              </a:ext>
            </a:extLst>
          </p:cNvPr>
          <p:cNvSpPr txBox="1"/>
          <p:nvPr/>
        </p:nvSpPr>
        <p:spPr>
          <a:xfrm>
            <a:off x="372654" y="4483806"/>
            <a:ext cx="2874241" cy="1661993"/>
          </a:xfrm>
          <a:prstGeom prst="rect">
            <a:avLst/>
          </a:prstGeom>
          <a:solidFill>
            <a:srgbClr val="2E3133"/>
          </a:solidFill>
          <a:ln w="38100" cap="rnd">
            <a:noFill/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{}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gias.iterrows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folium.CircleMarker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'Latitude'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'Longitude'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radius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6897BB"/>
                </a:solidFill>
                <a:effectLst/>
                <a:latin typeface="Andale Mono" panose="020B0509000000000004" pitchFamily="49" charset="0"/>
              </a:rPr>
              <a:t>2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6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fill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True,</a:t>
            </a:r>
            <a:b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phase_name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colour_palette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phase_code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add_legend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"School Types"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legend_items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F64568-CB64-E34C-8DA4-9098991A6C3C}"/>
              </a:ext>
            </a:extLst>
          </p:cNvPr>
          <p:cNvSpPr txBox="1"/>
          <p:nvPr/>
        </p:nvSpPr>
        <p:spPr>
          <a:xfrm>
            <a:off x="372654" y="3338630"/>
            <a:ext cx="6297087" cy="184666"/>
          </a:xfrm>
          <a:prstGeom prst="rect">
            <a:avLst/>
          </a:prstGeom>
          <a:gradFill flip="none" rotWithShape="1">
            <a:gsLst>
              <a:gs pos="85000">
                <a:srgbClr val="2E3133"/>
              </a:gs>
              <a:gs pos="26000">
                <a:srgbClr val="2E3133">
                  <a:alpha val="0"/>
                </a:srgbClr>
              </a:gs>
              <a:gs pos="28000">
                <a:srgbClr val="2E3133"/>
              </a:gs>
              <a:gs pos="0">
                <a:srgbClr val="2E3133">
                  <a:alpha val="0"/>
                </a:srgbClr>
              </a:gs>
              <a:gs pos="100000">
                <a:srgbClr val="2E3133">
                  <a:alpha val="0"/>
                </a:srgbClr>
              </a:gs>
            </a:gsLst>
            <a:lin ang="5400000" scaled="0"/>
            <a:tileRect/>
          </a:gradFill>
          <a:ln w="38100" cap="rnd">
            <a:noFill/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(code)'</a:t>
            </a:r>
            <a:r>
              <a:rPr lang="en-GB" sz="6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6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PhaseOfEducation</a:t>
            </a:r>
            <a:r>
              <a:rPr lang="en-GB" sz="6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 (name)'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6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6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8E7F6A-8BEB-92F1-940D-4DA27D21B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482" y="1316537"/>
            <a:ext cx="5633906" cy="58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3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B4E98-22AA-BABD-3FCA-D899199AE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Plotting Additional Locations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6EA523-8A15-A7AF-05BC-F3A235D2B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129" y="1353670"/>
            <a:ext cx="4006820" cy="39086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60C3B3-71A3-FC9B-99F1-1A710C87A69A}"/>
              </a:ext>
            </a:extLst>
          </p:cNvPr>
          <p:cNvSpPr txBox="1"/>
          <p:nvPr/>
        </p:nvSpPr>
        <p:spPr>
          <a:xfrm>
            <a:off x="242894" y="5073134"/>
            <a:ext cx="6163234" cy="1569660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additional_locations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additional_locations.csv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</a:p>
          <a:p>
            <a:pPr>
              <a:buNone/>
            </a:pPr>
            <a:endParaRPr lang="en-GB" sz="1200" dirty="0">
              <a:solidFill>
                <a:srgbClr val="A9B7C6"/>
              </a:solidFill>
              <a:latin typeface="Andale Mono" panose="020B0509000000000004" pitchFamily="49" charset="0"/>
            </a:endParaRPr>
          </a:p>
          <a:p>
            <a:pPr>
              <a:buNone/>
            </a:pP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for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_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 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in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additional_locations.iterrows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():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folium.Marker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location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=[row[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"latitude"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"longitude"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popup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=row[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"description"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</a:t>
            </a:r>
            <a:b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       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icon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folium.Icon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color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"red"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icon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"home"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   ).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add_to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(m)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BF3B0F-16C9-4912-2DD1-556E137F0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9668" y="1353669"/>
            <a:ext cx="2998150" cy="3908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BD36FB-BC27-4DDD-5898-15EAB6DC3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137" y="1353668"/>
            <a:ext cx="6065483" cy="5782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70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B25B81E-AE84-7CF1-2488-3CE34A537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00" y="5428800"/>
            <a:ext cx="12193200" cy="1429200"/>
          </a:xfrm>
          <a:prstGeom prst="rect">
            <a:avLst/>
          </a:prstGeom>
          <a:solidFill>
            <a:srgbClr val="2E3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pic>
        <p:nvPicPr>
          <p:cNvPr id="8" name="Picture 7" descr="A qr code on a map&#10;&#10;AI-generated content may be incorrect.">
            <a:extLst>
              <a:ext uri="{FF2B5EF4-FFF2-40B4-BE49-F238E27FC236}">
                <a16:creationId xmlns:a16="http://schemas.microsoft.com/office/drawing/2014/main" id="{A642F452-A36F-15CE-0A67-CAE06994C2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44" t="8037" r="6414" b="11551"/>
          <a:stretch>
            <a:fillRect/>
          </a:stretch>
        </p:blipFill>
        <p:spPr>
          <a:xfrm>
            <a:off x="6065265" y="814508"/>
            <a:ext cx="5360894" cy="5009989"/>
          </a:xfrm>
          <a:prstGeom prst="rect">
            <a:avLst/>
          </a:prstGeom>
        </p:spPr>
      </p:pic>
      <p:pic>
        <p:nvPicPr>
          <p:cNvPr id="3" name="Picture 2" descr="A qr code on a map&#10;&#10;AI-generated content may be incorrect.">
            <a:extLst>
              <a:ext uri="{FF2B5EF4-FFF2-40B4-BE49-F238E27FC236}">
                <a16:creationId xmlns:a16="http://schemas.microsoft.com/office/drawing/2014/main" id="{2600C290-92A6-90B9-AA35-09D186114BE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95258" y="313764"/>
            <a:ext cx="6230471" cy="62304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6D1520-24D1-4CB7-CD20-BBE52216EF5A}"/>
              </a:ext>
            </a:extLst>
          </p:cNvPr>
          <p:cNvSpPr txBox="1"/>
          <p:nvPr/>
        </p:nvSpPr>
        <p:spPr>
          <a:xfrm>
            <a:off x="837561" y="1652067"/>
            <a:ext cx="3960000" cy="2880000"/>
          </a:xfrm>
          <a:prstGeom prst="cloud">
            <a:avLst/>
          </a:prstGeom>
          <a:solidFill>
            <a:schemeClr val="bg1"/>
          </a:solidFill>
          <a:effectLst>
            <a:outerShdw blurRad="197445" sx="104327" sy="104327" algn="ctr" rotWithShape="0">
              <a:prstClr val="black">
                <a:alpha val="2379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n-GB" sz="3600" dirty="0"/>
              <a:t>Thank You!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904D2CB-E4CF-F5C1-0619-28FB5EE96A64}"/>
              </a:ext>
            </a:extLst>
          </p:cNvPr>
          <p:cNvSpPr txBox="1">
            <a:spLocks/>
          </p:cNvSpPr>
          <p:nvPr/>
        </p:nvSpPr>
        <p:spPr>
          <a:xfrm>
            <a:off x="923363" y="5612856"/>
            <a:ext cx="3380689" cy="41263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>
                <a:solidFill>
                  <a:schemeClr val="bg1"/>
                </a:solidFill>
              </a:rPr>
              <a:t>lopesr@edgehill.ac.uk</a:t>
            </a:r>
          </a:p>
        </p:txBody>
      </p:sp>
      <p:pic>
        <p:nvPicPr>
          <p:cNvPr id="12" name="Graphic 11" descr="Envelope with solid fill">
            <a:extLst>
              <a:ext uri="{FF2B5EF4-FFF2-40B4-BE49-F238E27FC236}">
                <a16:creationId xmlns:a16="http://schemas.microsoft.com/office/drawing/2014/main" id="{15030803-8140-7929-483C-BF5F096C9E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6221" y="5490076"/>
            <a:ext cx="658196" cy="658196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8B878FED-54BC-26FA-9BA0-062859E0D50E}"/>
              </a:ext>
            </a:extLst>
          </p:cNvPr>
          <p:cNvSpPr txBox="1">
            <a:spLocks/>
          </p:cNvSpPr>
          <p:nvPr/>
        </p:nvSpPr>
        <p:spPr>
          <a:xfrm>
            <a:off x="923362" y="6329080"/>
            <a:ext cx="3380689" cy="412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rgbClr val="2F3133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 err="1">
                <a:solidFill>
                  <a:schemeClr val="bg1"/>
                </a:solidFill>
              </a:rPr>
              <a:t>linkedin.com</a:t>
            </a:r>
            <a:r>
              <a:rPr lang="en-GB" sz="1800" dirty="0">
                <a:solidFill>
                  <a:schemeClr val="bg1"/>
                </a:solidFill>
              </a:rPr>
              <a:t>/in/rics23/</a:t>
            </a:r>
          </a:p>
        </p:txBody>
      </p:sp>
      <p:pic>
        <p:nvPicPr>
          <p:cNvPr id="14" name="Picture 13" descr="A black and white sign with a letter in it&#10;&#10;AI-generated content may be incorrect.">
            <a:extLst>
              <a:ext uri="{FF2B5EF4-FFF2-40B4-BE49-F238E27FC236}">
                <a16:creationId xmlns:a16="http://schemas.microsoft.com/office/drawing/2014/main" id="{865B10E8-3C75-1D2E-5641-1D8BB36C42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9109" y="6267540"/>
            <a:ext cx="579900" cy="53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9619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03C54-2B4B-5086-FF8C-AD58B045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Overall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63D05-894F-D666-B3F2-2A67D2473D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GB" dirty="0"/>
              <a:t>By the end of the session, you will be able to:</a:t>
            </a:r>
          </a:p>
          <a:p>
            <a:r>
              <a:rPr lang="en-GB" sz="2400" dirty="0"/>
              <a:t>Use Python to </a:t>
            </a:r>
            <a:r>
              <a:rPr lang="en-GB" sz="2400" b="1" dirty="0"/>
              <a:t>load and process school location data </a:t>
            </a:r>
            <a:r>
              <a:rPr lang="en-GB" sz="2400" dirty="0"/>
              <a:t>from GIAS.</a:t>
            </a:r>
          </a:p>
          <a:p>
            <a:r>
              <a:rPr lang="en-GB" sz="2400" dirty="0"/>
              <a:t>Generate an </a:t>
            </a:r>
            <a:r>
              <a:rPr lang="en-GB" sz="2400" b="1" dirty="0"/>
              <a:t>interactive map visualisation </a:t>
            </a:r>
            <a:r>
              <a:rPr lang="en-GB" sz="2400" dirty="0"/>
              <a:t>of schools using Folium or </a:t>
            </a:r>
            <a:r>
              <a:rPr lang="en-GB" sz="2400" dirty="0" err="1"/>
              <a:t>Plotly</a:t>
            </a:r>
            <a:r>
              <a:rPr lang="en-GB" sz="2400" dirty="0"/>
              <a:t>.</a:t>
            </a:r>
          </a:p>
          <a:p>
            <a:r>
              <a:rPr lang="en-GB" sz="2400" dirty="0"/>
              <a:t>Extend the script to </a:t>
            </a:r>
            <a:r>
              <a:rPr lang="en-GB" sz="2400" b="1" dirty="0"/>
              <a:t>add address points</a:t>
            </a:r>
            <a:r>
              <a:rPr lang="en-GB" sz="2400" dirty="0"/>
              <a:t>, illustrating distance to nearby schools.</a:t>
            </a:r>
          </a:p>
        </p:txBody>
      </p:sp>
    </p:spTree>
    <p:extLst>
      <p:ext uri="{BB962C8B-B14F-4D97-AF65-F5344CB8AC3E}">
        <p14:creationId xmlns:p14="http://schemas.microsoft.com/office/powerpoint/2010/main" val="8493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7A7DB-41DF-C73B-B218-DD38F4045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38AD71-4632-64D0-212F-E003A059B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GB" dirty="0"/>
              <a:t>What GIAS data is:</a:t>
            </a:r>
          </a:p>
          <a:p>
            <a:pPr lvl="1"/>
            <a:r>
              <a:rPr lang="en-GB" dirty="0"/>
              <a:t>“Get Information About Schools”: open data from the UK government containing school details, including addresses and coordinates.</a:t>
            </a:r>
          </a:p>
          <a:p>
            <a:r>
              <a:rPr lang="en-GB" dirty="0"/>
              <a:t>Real-world use case:</a:t>
            </a:r>
          </a:p>
          <a:p>
            <a:pPr lvl="1"/>
            <a:r>
              <a:rPr lang="en-GB" dirty="0"/>
              <a:t>Workforce planning, catchment analysis, and accessibility.</a:t>
            </a:r>
          </a:p>
          <a:p>
            <a:r>
              <a:rPr lang="en-GB" dirty="0"/>
              <a:t>Learning Outcomes:</a:t>
            </a:r>
          </a:p>
          <a:p>
            <a:pPr lvl="1"/>
            <a:r>
              <a:rPr lang="en-GB" dirty="0"/>
              <a:t>Load and clean real-world CSV data.</a:t>
            </a:r>
          </a:p>
          <a:p>
            <a:pPr lvl="1"/>
            <a:r>
              <a:rPr lang="en-GB" dirty="0"/>
              <a:t>Visualise it on an interactive map.</a:t>
            </a:r>
          </a:p>
          <a:p>
            <a:pPr lvl="1"/>
            <a:r>
              <a:rPr lang="en-GB" dirty="0"/>
              <a:t>Add new data layers dynamically.</a:t>
            </a:r>
          </a:p>
        </p:txBody>
      </p:sp>
    </p:spTree>
    <p:extLst>
      <p:ext uri="{BB962C8B-B14F-4D97-AF65-F5344CB8AC3E}">
        <p14:creationId xmlns:p14="http://schemas.microsoft.com/office/powerpoint/2010/main" val="2325491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D5D26-0FC9-3B8A-175B-FC06A1D17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67C8055-6167-4719-9E74-9720C766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99466" y="3436046"/>
            <a:ext cx="2880541" cy="799874"/>
          </a:xfrm>
          <a:prstGeom prst="roundRect">
            <a:avLst/>
          </a:prstGeom>
          <a:solidFill>
            <a:srgbClr val="E9C569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6D3B29-EE1B-617D-6A3B-F03C5987981E}"/>
              </a:ext>
            </a:extLst>
          </p:cNvPr>
          <p:cNvSpPr txBox="1"/>
          <p:nvPr/>
        </p:nvSpPr>
        <p:spPr>
          <a:xfrm>
            <a:off x="4012018" y="410081"/>
            <a:ext cx="4167963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1300" b="1">
                <a:solidFill>
                  <a:srgbClr val="A8DBDC">
                    <a:alpha val="30000"/>
                  </a:srgbClr>
                </a:solidFill>
              </a:rPr>
              <a:t>?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D89380F-C344-1E40-2757-A5A9F51AA0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70427" y="2590625"/>
            <a:ext cx="2532428" cy="799874"/>
          </a:xfrm>
          <a:prstGeom prst="roundRect">
            <a:avLst/>
          </a:prstGeom>
          <a:solidFill>
            <a:srgbClr val="E9C569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305559-E5B1-0729-5BBF-225CB0423704}"/>
              </a:ext>
            </a:extLst>
          </p:cNvPr>
          <p:cNvSpPr txBox="1">
            <a:spLocks/>
          </p:cNvSpPr>
          <p:nvPr/>
        </p:nvSpPr>
        <p:spPr>
          <a:xfrm>
            <a:off x="1807535" y="1268246"/>
            <a:ext cx="8576930" cy="4321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n-GB" sz="6000" dirty="0">
                <a:solidFill>
                  <a:srgbClr val="2F3133"/>
                </a:solidFill>
              </a:rPr>
              <a:t>What could we learn by visualising schools and students home addresses together?</a:t>
            </a:r>
          </a:p>
        </p:txBody>
      </p:sp>
    </p:spTree>
    <p:extLst>
      <p:ext uri="{BB962C8B-B14F-4D97-AF65-F5344CB8AC3E}">
        <p14:creationId xmlns:p14="http://schemas.microsoft.com/office/powerpoint/2010/main" val="3825332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D446-49CD-A79D-1659-AF647B429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Getting and Exploring the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2962C29-946F-3015-0D68-0DF408F19E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0295" y="1825625"/>
            <a:ext cx="385480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B26101-92DB-8E7E-AE44-DB55D197C3FA}"/>
              </a:ext>
            </a:extLst>
          </p:cNvPr>
          <p:cNvSpPr txBox="1"/>
          <p:nvPr/>
        </p:nvSpPr>
        <p:spPr>
          <a:xfrm>
            <a:off x="367023" y="6053852"/>
            <a:ext cx="35413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https://</a:t>
            </a:r>
            <a:r>
              <a:rPr lang="en-GB" sz="1000" dirty="0" err="1"/>
              <a:t>www.get</a:t>
            </a:r>
            <a:r>
              <a:rPr lang="en-GB" sz="1000" dirty="0"/>
              <a:t>-information-</a:t>
            </a:r>
            <a:r>
              <a:rPr lang="en-GB" sz="1000" dirty="0" err="1"/>
              <a:t>schools.service.gov.uk</a:t>
            </a:r>
            <a:r>
              <a:rPr lang="en-GB" sz="1000" dirty="0"/>
              <a:t>/Downloads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EE710-4E27-8D6D-B066-4A4A07D1FBC6}"/>
              </a:ext>
            </a:extLst>
          </p:cNvPr>
          <p:cNvSpPr txBox="1"/>
          <p:nvPr/>
        </p:nvSpPr>
        <p:spPr>
          <a:xfrm>
            <a:off x="4065103" y="1915310"/>
            <a:ext cx="7916602" cy="193899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gias.head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12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90A10C-D2CE-B4E6-1962-F75A215E5D36}"/>
              </a:ext>
            </a:extLst>
          </p:cNvPr>
          <p:cNvSpPr txBox="1"/>
          <p:nvPr/>
        </p:nvSpPr>
        <p:spPr>
          <a:xfrm>
            <a:off x="4065102" y="3943987"/>
            <a:ext cx="7916602" cy="2123658"/>
          </a:xfrm>
          <a:prstGeom prst="rect">
            <a:avLst/>
          </a:prstGeom>
          <a:noFill/>
          <a:ln w="38100" cap="rnd" cmpd="sng">
            <a:solidFill>
              <a:srgbClr val="2E3133"/>
            </a:solidFill>
            <a:prstDash val="solid"/>
          </a:ln>
        </p:spPr>
        <p:txBody>
          <a:bodyPr wrap="square">
            <a:spAutoFit/>
          </a:bodyPr>
          <a:lstStyle/>
          <a:p>
            <a:r>
              <a:rPr lang="en-GB" sz="1200" dirty="0" err="1">
                <a:latin typeface="Andale Mono" panose="020B0509000000000004" pitchFamily="49" charset="0"/>
              </a:rPr>
              <a:t>DtypeWarning</a:t>
            </a:r>
            <a:r>
              <a:rPr lang="en-GB" sz="1200" dirty="0">
                <a:latin typeface="Andale Mono" panose="020B0509000000000004" pitchFamily="49" charset="0"/>
              </a:rPr>
              <a:t>: Columns (48,50,51,69,70,93,124,129,134) have mixed types. Specify </a:t>
            </a:r>
            <a:r>
              <a:rPr lang="en-GB" sz="1200" dirty="0" err="1">
                <a:latin typeface="Andale Mono" panose="020B0509000000000004" pitchFamily="49" charset="0"/>
              </a:rPr>
              <a:t>dtype</a:t>
            </a:r>
            <a:r>
              <a:rPr lang="en-GB" sz="1200" dirty="0">
                <a:latin typeface="Andale Mono" panose="020B0509000000000004" pitchFamily="49" charset="0"/>
              </a:rPr>
              <a:t> option on import or set </a:t>
            </a:r>
            <a:r>
              <a:rPr lang="en-GB" sz="1200" dirty="0" err="1">
                <a:latin typeface="Andale Mono" panose="020B0509000000000004" pitchFamily="49" charset="0"/>
              </a:rPr>
              <a:t>low_memory</a:t>
            </a:r>
            <a:r>
              <a:rPr lang="en-GB" sz="1200" dirty="0">
                <a:latin typeface="Andale Mono" panose="020B0509000000000004" pitchFamily="49" charset="0"/>
              </a:rPr>
              <a:t>=False.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 </a:t>
            </a:r>
            <a:r>
              <a:rPr lang="en-GB" sz="1200" dirty="0" err="1">
                <a:latin typeface="Andale Mono" panose="020B0509000000000004" pitchFamily="49" charset="0"/>
              </a:rPr>
              <a:t>gias</a:t>
            </a:r>
            <a:r>
              <a:rPr lang="en-GB" sz="1200" dirty="0"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latin typeface="Andale Mono" panose="020B0509000000000004" pitchFamily="49" charset="0"/>
              </a:rPr>
              <a:t>pd.read_csv</a:t>
            </a:r>
            <a:r>
              <a:rPr lang="en-GB" sz="1200" dirty="0">
                <a:latin typeface="Andale Mono" panose="020B0509000000000004" pitchFamily="49" charset="0"/>
              </a:rPr>
              <a:t>("</a:t>
            </a:r>
            <a:r>
              <a:rPr lang="en-GB" sz="1200" dirty="0" err="1">
                <a:latin typeface="Andale Mono" panose="020B0509000000000004" pitchFamily="49" charset="0"/>
              </a:rPr>
              <a:t>gias.csv</a:t>
            </a:r>
            <a:r>
              <a:rPr lang="en-GB" sz="1200" dirty="0">
                <a:latin typeface="Andale Mono" panose="020B0509000000000004" pitchFamily="49" charset="0"/>
              </a:rPr>
              <a:t>", encoding="latin1")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                </a:t>
            </a:r>
            <a:r>
              <a:rPr lang="en-GB" sz="1200" dirty="0" err="1"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latin typeface="Andale Mono" panose="020B0509000000000004" pitchFamily="49" charset="0"/>
              </a:rPr>
              <a:t>  Postcode   Easting  Northing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0               The Aldgate School  EC3A 5DE  533498.0  181201.0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1  City of London School for Girls  EC2Y 8BB  532301.0  181746.0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2       St Paul's Cathedral School  EC4M 9AD  532160.0  181151.0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3            City of London School  EC4V 3AL  531981.0  180844.0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4         Sherborne Nursery School   NW5 4LP  528515.0  184869.0</a:t>
            </a:r>
          </a:p>
          <a:p>
            <a:endParaRPr lang="en-GB" sz="1200" dirty="0">
              <a:latin typeface="Andale Mono" panose="020B0509000000000004" pitchFamily="49" charset="0"/>
            </a:endParaRPr>
          </a:p>
          <a:p>
            <a:r>
              <a:rPr lang="en-GB" sz="1200" dirty="0">
                <a:latin typeface="Andale Mono" panose="020B0509000000000004" pitchFamily="49" charset="0"/>
              </a:rPr>
              <a:t>Process finished with exit code 0</a:t>
            </a:r>
          </a:p>
        </p:txBody>
      </p:sp>
    </p:spTree>
    <p:extLst>
      <p:ext uri="{BB962C8B-B14F-4D97-AF65-F5344CB8AC3E}">
        <p14:creationId xmlns:p14="http://schemas.microsoft.com/office/powerpoint/2010/main" val="2144645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1A866-F8C6-AEAD-624B-EFAC9D2C5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2B87C-DFE1-589E-6126-E3FB578EE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Getting and Exploring the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9590A82-1F6D-9C68-5656-18D2C7B60A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0295" y="1825625"/>
            <a:ext cx="385480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C67022-6536-8A20-CD3E-0B59B857FAF3}"/>
              </a:ext>
            </a:extLst>
          </p:cNvPr>
          <p:cNvSpPr txBox="1"/>
          <p:nvPr/>
        </p:nvSpPr>
        <p:spPr>
          <a:xfrm>
            <a:off x="367023" y="6053852"/>
            <a:ext cx="35413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https://</a:t>
            </a:r>
            <a:r>
              <a:rPr lang="en-GB" sz="1000" dirty="0" err="1"/>
              <a:t>www.get</a:t>
            </a:r>
            <a:r>
              <a:rPr lang="en-GB" sz="1000" dirty="0"/>
              <a:t>-information-</a:t>
            </a:r>
            <a:r>
              <a:rPr lang="en-GB" sz="1000" dirty="0" err="1"/>
              <a:t>schools.service.gov.uk</a:t>
            </a:r>
            <a:r>
              <a:rPr lang="en-GB" sz="1000" dirty="0"/>
              <a:t>/Downloads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B7C9DA-3B58-3DC6-4241-F7396230B6CD}"/>
              </a:ext>
            </a:extLst>
          </p:cNvPr>
          <p:cNvSpPr txBox="1"/>
          <p:nvPr/>
        </p:nvSpPr>
        <p:spPr>
          <a:xfrm>
            <a:off x="4065103" y="1915310"/>
            <a:ext cx="7916602" cy="193899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low_memory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False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gias.head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12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9ED86-0920-2109-F6FC-3B5830E0BAA9}"/>
              </a:ext>
            </a:extLst>
          </p:cNvPr>
          <p:cNvSpPr txBox="1"/>
          <p:nvPr/>
        </p:nvSpPr>
        <p:spPr>
          <a:xfrm>
            <a:off x="4065102" y="3943987"/>
            <a:ext cx="7916602" cy="1569660"/>
          </a:xfrm>
          <a:prstGeom prst="rect">
            <a:avLst/>
          </a:prstGeom>
          <a:noFill/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r>
              <a:rPr lang="en-GB" sz="1200" dirty="0">
                <a:latin typeface="Andale Mono" panose="020B0509000000000004" pitchFamily="49" charset="0"/>
              </a:rPr>
              <a:t>                 </a:t>
            </a:r>
            <a:r>
              <a:rPr lang="en-GB" sz="1200" dirty="0" err="1"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latin typeface="Andale Mono" panose="020B0509000000000004" pitchFamily="49" charset="0"/>
              </a:rPr>
              <a:t>  Postcode   Easting  Northing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0               The Aldgate School  EC3A 5DE  533498.0  181201.0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1  City of London School for Girls  EC2Y 8BB  532301.0  181746.0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2       St Paul's Cathedral School  EC4M 9AD  532160.0  181151.0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3            City of London School  EC4V 3AL  531981.0  180844.0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4         Sherborne Nursery School   NW5 4LP  528515.0  184869.0</a:t>
            </a:r>
          </a:p>
          <a:p>
            <a:endParaRPr lang="en-GB" sz="1200" dirty="0">
              <a:latin typeface="Andale Mono" panose="020B0509000000000004" pitchFamily="49" charset="0"/>
            </a:endParaRPr>
          </a:p>
          <a:p>
            <a:r>
              <a:rPr lang="en-GB" sz="1200" dirty="0">
                <a:latin typeface="Andale Mono" panose="020B0509000000000004" pitchFamily="49" charset="0"/>
              </a:rPr>
              <a:t>Process finished with exit code 0</a:t>
            </a:r>
          </a:p>
        </p:txBody>
      </p:sp>
    </p:spTree>
    <p:extLst>
      <p:ext uri="{BB962C8B-B14F-4D97-AF65-F5344CB8AC3E}">
        <p14:creationId xmlns:p14="http://schemas.microsoft.com/office/powerpoint/2010/main" val="3694826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4838C-B824-C3D2-9CE0-D773D8BA2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D268-85B3-B520-02C3-54E9541D7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Getting and Exploring the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D705516-EE4B-BDC1-1B03-F29CF22F7AF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10295" y="1825625"/>
            <a:ext cx="385480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660CDC-95FD-0AE2-8748-CB284DC7B47B}"/>
              </a:ext>
            </a:extLst>
          </p:cNvPr>
          <p:cNvSpPr txBox="1"/>
          <p:nvPr/>
        </p:nvSpPr>
        <p:spPr>
          <a:xfrm>
            <a:off x="367023" y="6053852"/>
            <a:ext cx="35413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/>
              <a:t>https://</a:t>
            </a:r>
            <a:r>
              <a:rPr lang="en-GB" sz="1000" dirty="0" err="1"/>
              <a:t>www.get</a:t>
            </a:r>
            <a:r>
              <a:rPr lang="en-GB" sz="1000" dirty="0"/>
              <a:t>-information-</a:t>
            </a:r>
            <a:r>
              <a:rPr lang="en-GB" sz="1000" dirty="0" err="1"/>
              <a:t>schools.service.gov.uk</a:t>
            </a:r>
            <a:r>
              <a:rPr lang="en-GB" sz="1000" dirty="0"/>
              <a:t>/Downloads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5DAF76-71D6-C368-D539-13316943D4EC}"/>
              </a:ext>
            </a:extLst>
          </p:cNvPr>
          <p:cNvSpPr txBox="1"/>
          <p:nvPr/>
        </p:nvSpPr>
        <p:spPr>
          <a:xfrm>
            <a:off x="4065103" y="1915310"/>
            <a:ext cx="7916602" cy="1938992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import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pandas 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as 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Load GIAS data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pd.read_csv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gias.csv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encoding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"latin1"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 err="1">
                <a:solidFill>
                  <a:srgbClr val="AA4926"/>
                </a:solidFill>
                <a:effectLst/>
                <a:latin typeface="Andale Mono" panose="020B0509000000000004" pitchFamily="49" charset="0"/>
              </a:rPr>
              <a:t>low_memory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=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False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  <a:t># Basic cleaning</a:t>
            </a:r>
            <a:br>
              <a:rPr lang="en-GB" sz="1200" dirty="0">
                <a:solidFill>
                  <a:srgbClr val="808080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 = 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[[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 err="1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'Postcode'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'Easting'</a:t>
            </a:r>
            <a:r>
              <a:rPr lang="en-GB" sz="1200" dirty="0">
                <a:solidFill>
                  <a:srgbClr val="CC7832"/>
                </a:solidFill>
                <a:effectLst/>
                <a:latin typeface="Andale Mono" panose="020B0509000000000004" pitchFamily="49" charset="0"/>
              </a:rPr>
              <a:t>, </a:t>
            </a:r>
            <a:r>
              <a:rPr lang="en-GB" sz="1200" dirty="0">
                <a:solidFill>
                  <a:srgbClr val="6A8759"/>
                </a:solidFill>
                <a:effectLst/>
                <a:latin typeface="Andale Mono" panose="020B0509000000000004" pitchFamily="49" charset="0"/>
              </a:rPr>
              <a:t>'Northing'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]].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dropna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r>
              <a:rPr lang="en-GB" sz="1200" dirty="0">
                <a:solidFill>
                  <a:srgbClr val="8888C6"/>
                </a:solidFill>
                <a:effectLst/>
                <a:latin typeface="Andale Mono" panose="020B0509000000000004" pitchFamily="49" charset="0"/>
              </a:rPr>
              <a:t>print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</a:t>
            </a:r>
            <a:r>
              <a:rPr lang="en-GB" sz="12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gias.info</a:t>
            </a:r>
            <a: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())</a:t>
            </a:r>
            <a:br>
              <a:rPr lang="en-GB" sz="12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</a:br>
            <a:endParaRPr lang="en-GB" sz="12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9E847-D102-6FC3-D4AD-2E64C8DB7DB1}"/>
              </a:ext>
            </a:extLst>
          </p:cNvPr>
          <p:cNvSpPr txBox="1"/>
          <p:nvPr/>
        </p:nvSpPr>
        <p:spPr>
          <a:xfrm>
            <a:off x="4065102" y="3943987"/>
            <a:ext cx="7916602" cy="2677656"/>
          </a:xfrm>
          <a:prstGeom prst="rect">
            <a:avLst/>
          </a:prstGeom>
          <a:noFill/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r>
              <a:rPr lang="en-GB" sz="1200" dirty="0">
                <a:latin typeface="Andale Mono" panose="020B0509000000000004" pitchFamily="49" charset="0"/>
              </a:rPr>
              <a:t>&lt;class '</a:t>
            </a:r>
            <a:r>
              <a:rPr lang="en-GB" sz="1200" dirty="0" err="1">
                <a:latin typeface="Andale Mono" panose="020B0509000000000004" pitchFamily="49" charset="0"/>
              </a:rPr>
              <a:t>pandas.core.frame.DataFrame</a:t>
            </a:r>
            <a:r>
              <a:rPr lang="en-GB" sz="1200" dirty="0">
                <a:latin typeface="Andale Mono" panose="020B0509000000000004" pitchFamily="49" charset="0"/>
              </a:rPr>
              <a:t>'&gt;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Index: 50359 entries, 0 to 52103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Data columns (total 4 columns):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#   Column             Non-Null Count  </a:t>
            </a:r>
            <a:r>
              <a:rPr lang="en-GB" sz="1200" dirty="0" err="1">
                <a:latin typeface="Andale Mono" panose="020B0509000000000004" pitchFamily="49" charset="0"/>
              </a:rPr>
              <a:t>Dtype</a:t>
            </a:r>
            <a:r>
              <a:rPr lang="en-GB" sz="1200" dirty="0">
                <a:latin typeface="Andale Mono" panose="020B0509000000000004" pitchFamily="49" charset="0"/>
              </a:rPr>
              <a:t>  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---  ------             --------------  -----  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0   </a:t>
            </a:r>
            <a:r>
              <a:rPr lang="en-GB" sz="1200" dirty="0" err="1">
                <a:latin typeface="Andale Mono" panose="020B0509000000000004" pitchFamily="49" charset="0"/>
              </a:rPr>
              <a:t>EstablishmentName</a:t>
            </a:r>
            <a:r>
              <a:rPr lang="en-GB" sz="1200" dirty="0">
                <a:latin typeface="Andale Mono" panose="020B0509000000000004" pitchFamily="49" charset="0"/>
              </a:rPr>
              <a:t>  50359 non-null  object 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1   Postcode           50359 non-null  object 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2   Easting            50359 non-null  float64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 3   Northing           50359 non-null  float64</a:t>
            </a:r>
          </a:p>
          <a:p>
            <a:r>
              <a:rPr lang="en-GB" sz="1200" dirty="0" err="1">
                <a:latin typeface="Andale Mono" panose="020B0509000000000004" pitchFamily="49" charset="0"/>
              </a:rPr>
              <a:t>dtypes</a:t>
            </a:r>
            <a:r>
              <a:rPr lang="en-GB" sz="1200" dirty="0">
                <a:latin typeface="Andale Mono" panose="020B0509000000000004" pitchFamily="49" charset="0"/>
              </a:rPr>
              <a:t>: float64(2), object(2)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memory usage: 1.9+ MB</a:t>
            </a:r>
          </a:p>
          <a:p>
            <a:r>
              <a:rPr lang="en-GB" sz="1200" dirty="0">
                <a:latin typeface="Andale Mono" panose="020B0509000000000004" pitchFamily="49" charset="0"/>
              </a:rPr>
              <a:t>None</a:t>
            </a:r>
          </a:p>
          <a:p>
            <a:endParaRPr lang="en-GB" sz="1200" dirty="0">
              <a:latin typeface="Andale Mono" panose="020B0509000000000004" pitchFamily="49" charset="0"/>
            </a:endParaRPr>
          </a:p>
          <a:p>
            <a:r>
              <a:rPr lang="en-GB" sz="1200" dirty="0">
                <a:latin typeface="Andale Mono" panose="020B0509000000000004" pitchFamily="49" charset="0"/>
              </a:rPr>
              <a:t>Process finished with exit code 0</a:t>
            </a:r>
          </a:p>
        </p:txBody>
      </p:sp>
    </p:spTree>
    <p:extLst>
      <p:ext uri="{BB962C8B-B14F-4D97-AF65-F5344CB8AC3E}">
        <p14:creationId xmlns:p14="http://schemas.microsoft.com/office/powerpoint/2010/main" val="3782181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Word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3CE89-CDC6-DF4E-9AFD-247158F09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Converting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9EE3D-D368-F4E7-09BA-D32814E78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The GIAS dataset includes Easting and Northing coordinates (British National Grid (BNG) coordinates), not latitude/longitude.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/>
              <a:t>So, we will need to convert Easting and Northing → Latitude and Longitude before mapping.</a:t>
            </a:r>
          </a:p>
        </p:txBody>
      </p:sp>
    </p:spTree>
    <p:extLst>
      <p:ext uri="{BB962C8B-B14F-4D97-AF65-F5344CB8AC3E}">
        <p14:creationId xmlns:p14="http://schemas.microsoft.com/office/powerpoint/2010/main" val="2295438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5A630-43FE-EB17-0666-ED66407D7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963A9B8-6830-7620-37C1-8A609B3BD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85078" y="2809460"/>
            <a:ext cx="1138784" cy="463827"/>
          </a:xfrm>
          <a:prstGeom prst="roundRect">
            <a:avLst/>
          </a:prstGeom>
          <a:solidFill>
            <a:srgbClr val="E9C569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7D2D5-ECA5-957F-748C-09035E747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Converting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2905A-9394-054A-258A-1CA041828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808" y="1448403"/>
            <a:ext cx="11476383" cy="874128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GB" sz="1600" dirty="0"/>
              <a:t>The GIAS dataset includes Easting and Northing coordinates (British National Grid (BNG) coordinates), not latitude/longitude.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GB" sz="1600" dirty="0"/>
              <a:t>So, we will need to convert Easting and Northing → Latitude and Longitude before mapping.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E3B3BC-F0EB-EABF-E610-DD786640C402}"/>
              </a:ext>
            </a:extLst>
          </p:cNvPr>
          <p:cNvSpPr txBox="1"/>
          <p:nvPr/>
        </p:nvSpPr>
        <p:spPr>
          <a:xfrm>
            <a:off x="357807" y="2713383"/>
            <a:ext cx="114763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GB" sz="3200" dirty="0"/>
              <a:t>You can use </a:t>
            </a:r>
            <a:r>
              <a:rPr lang="en-GB" sz="3200" dirty="0" err="1"/>
              <a:t>pyproj</a:t>
            </a:r>
            <a:r>
              <a:rPr lang="en-GB" sz="3200" dirty="0"/>
              <a:t> (a geospatial projection library) to convert from OSGB36 (EPSG:27700) to WGS84 (EPSG:4326), which is used by Google Maps and Folium.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67B21-4964-D81A-B729-D7EBCCF0CDF5}"/>
              </a:ext>
            </a:extLst>
          </p:cNvPr>
          <p:cNvSpPr txBox="1"/>
          <p:nvPr/>
        </p:nvSpPr>
        <p:spPr>
          <a:xfrm>
            <a:off x="2137697" y="4387811"/>
            <a:ext cx="7916602" cy="400110"/>
          </a:xfrm>
          <a:prstGeom prst="rect">
            <a:avLst/>
          </a:prstGeom>
          <a:solidFill>
            <a:srgbClr val="2E3133"/>
          </a:solidFill>
          <a:ln w="38100" cap="rnd">
            <a:solidFill>
              <a:srgbClr val="2E3133"/>
            </a:solidFill>
          </a:ln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2000" dirty="0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pip install </a:t>
            </a:r>
            <a:r>
              <a:rPr lang="en-GB" sz="2000" dirty="0" err="1">
                <a:solidFill>
                  <a:srgbClr val="A9B7C6"/>
                </a:solidFill>
                <a:effectLst/>
                <a:latin typeface="Andale Mono" panose="020B0509000000000004" pitchFamily="49" charset="0"/>
              </a:rPr>
              <a:t>pyproj</a:t>
            </a:r>
            <a:endParaRPr lang="en-GB" sz="2000" dirty="0">
              <a:solidFill>
                <a:srgbClr val="A9B7C6"/>
              </a:solidFill>
              <a:effectLst/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32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icardo_template" id="{6A6F3F37-8E58-3542-A38F-AB1C1AF2A95E}" vid="{C2E3212C-B42C-CC4F-8F3B-4407FDAA606B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icardo_template" id="{6A6F3F37-8E58-3542-A38F-AB1C1AF2A95E}" vid="{257F29E5-A315-EC46-94AB-AE51B2C8A0E1}"/>
    </a:ext>
  </a:ext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icardo_template" id="{6A6F3F37-8E58-3542-A38F-AB1C1AF2A95E}" vid="{D3B63022-93BC-5E45-A455-F3FBABD6A5E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91A7E21-AA7E-3744-B5F1-60E5EF5C2CE0}">
  <we:reference id="3e0fcce7-415c-4081-926c-b4e449c650e4" version="1.1.0.2" store="EXCatalog" storeType="EXCatalog"/>
  <we:alternateReferences>
    <we:reference id="WA200004709" version="1.1.0.2" store="en-GB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docMetadata/LabelInfo.xml><?xml version="1.0" encoding="utf-8"?>
<clbl:labelList xmlns:clbl="http://schemas.microsoft.com/office/2020/mipLabelMetadata">
  <clbl:label id="{09358691-4d8e-491c-aa76-0a5cbd5ba734}" enabled="0" method="" siteId="{09358691-4d8e-491c-aa76-0a5cbd5ba73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2564</TotalTime>
  <Words>2677</Words>
  <Application>Microsoft Macintosh PowerPoint</Application>
  <PresentationFormat>Widescreen</PresentationFormat>
  <Paragraphs>134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Andale Mono</vt:lpstr>
      <vt:lpstr>Arial</vt:lpstr>
      <vt:lpstr>Calibri</vt:lpstr>
      <vt:lpstr>Helvetica</vt:lpstr>
      <vt:lpstr>1_Office Theme</vt:lpstr>
      <vt:lpstr>2_Office Theme</vt:lpstr>
      <vt:lpstr>3_Office Theme</vt:lpstr>
      <vt:lpstr>GIAS Geospatial Analysis with Python</vt:lpstr>
      <vt:lpstr>Overall Goal</vt:lpstr>
      <vt:lpstr>Introduction</vt:lpstr>
      <vt:lpstr>PowerPoint Presentation</vt:lpstr>
      <vt:lpstr>Getting and Exploring the Data</vt:lpstr>
      <vt:lpstr>Getting and Exploring the Data</vt:lpstr>
      <vt:lpstr>Getting and Exploring the Data</vt:lpstr>
      <vt:lpstr>Converting Coordinates</vt:lpstr>
      <vt:lpstr>Converting Coordinates</vt:lpstr>
      <vt:lpstr>Converting Coordinates</vt:lpstr>
      <vt:lpstr>Creating a Basic Interactive Map</vt:lpstr>
      <vt:lpstr>Creating a Basic Interactive Map</vt:lpstr>
      <vt:lpstr>Improving Data Analysis</vt:lpstr>
      <vt:lpstr>Improving Data Analysis</vt:lpstr>
      <vt:lpstr>Improving Data Analysis</vt:lpstr>
      <vt:lpstr>Plotting Additional Locations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Lopes</dc:creator>
  <cp:lastModifiedBy>Ricardo Lopes</cp:lastModifiedBy>
  <cp:revision>18</cp:revision>
  <dcterms:created xsi:type="dcterms:W3CDTF">2025-11-10T17:18:56Z</dcterms:created>
  <dcterms:modified xsi:type="dcterms:W3CDTF">2025-11-20T11:33:54Z</dcterms:modified>
</cp:coreProperties>
</file>

<file path=docProps/thumbnail.jpeg>
</file>